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DC"/>
    <a:srgbClr val="EAC94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48542-1091-9C42-A650-A65DBD5EBF86}" v="6" dt="2025-05-26T11:05:08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761"/>
  </p:normalViewPr>
  <p:slideViewPr>
    <p:cSldViewPr snapToGrid="0">
      <p:cViewPr varScale="1">
        <p:scale>
          <a:sx n="96" d="100"/>
          <a:sy n="96" d="100"/>
        </p:scale>
        <p:origin x="1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80519-FF6B-4D68-A896-003DBB39DF8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FF8BCA-34F0-428D-9908-B1C97DA5FFAA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Yhtiökokousten ja hallituksen kokousten lainopillinen neuvonta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DA771C6A-65E6-4D4C-B278-7C9A394E3CBF}" type="parTrans" cxnId="{8D480C53-FF94-4B2A-9A4D-4B277E9EAF58}">
      <dgm:prSet/>
      <dgm:spPr/>
      <dgm:t>
        <a:bodyPr/>
        <a:lstStyle/>
        <a:p>
          <a:endParaRPr lang="en-US"/>
        </a:p>
      </dgm:t>
    </dgm:pt>
    <dgm:pt modelId="{F1704AD1-DAED-414C-ABAA-1905B91B1813}" type="sibTrans" cxnId="{8D480C53-FF94-4B2A-9A4D-4B277E9EAF58}">
      <dgm:prSet/>
      <dgm:spPr/>
      <dgm:t>
        <a:bodyPr/>
        <a:lstStyle/>
        <a:p>
          <a:endParaRPr lang="en-US"/>
        </a:p>
      </dgm:t>
    </dgm:pt>
    <dgm:pt modelId="{476A4501-096F-414E-89FD-4ED61603756E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Yhtiöjärjestysten muutokset ja tulkinnat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FC03E351-A63A-44DC-9BBD-10DCB4335840}" type="parTrans" cxnId="{DC235CF4-BD55-48AF-83F0-5E37358A4771}">
      <dgm:prSet/>
      <dgm:spPr/>
      <dgm:t>
        <a:bodyPr/>
        <a:lstStyle/>
        <a:p>
          <a:endParaRPr lang="en-US"/>
        </a:p>
      </dgm:t>
    </dgm:pt>
    <dgm:pt modelId="{ECBE2866-F847-406C-9FE9-51BE5DAE7B6D}" type="sibTrans" cxnId="{DC235CF4-BD55-48AF-83F0-5E37358A4771}">
      <dgm:prSet/>
      <dgm:spPr/>
      <dgm:t>
        <a:bodyPr/>
        <a:lstStyle/>
        <a:p>
          <a:endParaRPr lang="en-US"/>
        </a:p>
      </dgm:t>
    </dgm:pt>
    <dgm:pt modelId="{450297FF-3D4A-4C17-BF15-4BF230FB7F1D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Osakkaiden ja taloyhtiön väliset erimielisyydet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A70C8EA6-C8C7-4E4A-916D-03ABB9DBF78C}" type="parTrans" cxnId="{BE960517-432C-48C5-B4DB-6A20452AA8A3}">
      <dgm:prSet/>
      <dgm:spPr/>
      <dgm:t>
        <a:bodyPr/>
        <a:lstStyle/>
        <a:p>
          <a:endParaRPr lang="en-US"/>
        </a:p>
      </dgm:t>
    </dgm:pt>
    <dgm:pt modelId="{B3914D87-DB7B-465F-8478-8C19FDB20CF2}" type="sibTrans" cxnId="{BE960517-432C-48C5-B4DB-6A20452AA8A3}">
      <dgm:prSet/>
      <dgm:spPr/>
      <dgm:t>
        <a:bodyPr/>
        <a:lstStyle/>
        <a:p>
          <a:endParaRPr lang="en-US"/>
        </a:p>
      </dgm:t>
    </dgm:pt>
    <dgm:pt modelId="{93F0662F-49B6-48BD-9DF5-B6D681A3D429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Urakkasopimukset ja niiden tulkinta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0694807D-DF1F-40D0-B4A8-ECBEAFACB5D0}" type="parTrans" cxnId="{32221033-2A62-4378-8E92-7A12C10E6731}">
      <dgm:prSet/>
      <dgm:spPr/>
      <dgm:t>
        <a:bodyPr/>
        <a:lstStyle/>
        <a:p>
          <a:endParaRPr lang="en-US"/>
        </a:p>
      </dgm:t>
    </dgm:pt>
    <dgm:pt modelId="{71463AC2-18EE-45E2-90CB-64E302B01EAA}" type="sibTrans" cxnId="{32221033-2A62-4378-8E92-7A12C10E6731}">
      <dgm:prSet/>
      <dgm:spPr/>
      <dgm:t>
        <a:bodyPr/>
        <a:lstStyle/>
        <a:p>
          <a:endParaRPr lang="en-US"/>
        </a:p>
      </dgm:t>
    </dgm:pt>
    <dgm:pt modelId="{0763427A-08EB-435F-A4CF-BC98CDF475AC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Vastuunjakokysymykset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D431A3CD-19E2-4636-AB8D-9F814A517206}" type="parTrans" cxnId="{EBF9B555-FB9E-48D6-A29F-DBD6CDEB5E72}">
      <dgm:prSet/>
      <dgm:spPr/>
      <dgm:t>
        <a:bodyPr/>
        <a:lstStyle/>
        <a:p>
          <a:endParaRPr lang="en-US"/>
        </a:p>
      </dgm:t>
    </dgm:pt>
    <dgm:pt modelId="{AA17E402-1933-4002-B94D-136FADE0A602}" type="sibTrans" cxnId="{EBF9B555-FB9E-48D6-A29F-DBD6CDEB5E72}">
      <dgm:prSet/>
      <dgm:spPr/>
      <dgm:t>
        <a:bodyPr/>
        <a:lstStyle/>
        <a:p>
          <a:endParaRPr lang="en-US"/>
        </a:p>
      </dgm:t>
    </dgm:pt>
    <dgm:pt modelId="{F03F12D6-A77A-473D-A41A-868C701A00D8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Vahingonkorvausasiat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2571C3A2-A4C8-441F-B0DD-81806D899712}" type="parTrans" cxnId="{7629AF39-7BE3-49A4-84C8-938F6C857382}">
      <dgm:prSet/>
      <dgm:spPr/>
      <dgm:t>
        <a:bodyPr/>
        <a:lstStyle/>
        <a:p>
          <a:endParaRPr lang="en-US"/>
        </a:p>
      </dgm:t>
    </dgm:pt>
    <dgm:pt modelId="{C6B1D6A0-CBCD-4D0A-9FF6-9B36494876D0}" type="sibTrans" cxnId="{7629AF39-7BE3-49A4-84C8-938F6C857382}">
      <dgm:prSet/>
      <dgm:spPr/>
      <dgm:t>
        <a:bodyPr/>
        <a:lstStyle/>
        <a:p>
          <a:endParaRPr lang="en-US"/>
        </a:p>
      </dgm:t>
    </dgm:pt>
    <dgm:pt modelId="{AC3A082C-2A51-4A79-A159-526D6D2BDAF3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Peruskorjaus- ja perusparannushankkeet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9E33C092-5F0B-47DA-B0C9-0EC89A31E3A1}" type="parTrans" cxnId="{383E8919-E3FD-4DEF-BB49-2E58F962945C}">
      <dgm:prSet/>
      <dgm:spPr/>
      <dgm:t>
        <a:bodyPr/>
        <a:lstStyle/>
        <a:p>
          <a:endParaRPr lang="en-US"/>
        </a:p>
      </dgm:t>
    </dgm:pt>
    <dgm:pt modelId="{AF96A731-7C4B-4B49-9C9D-1DFEC6A4DA5A}" type="sibTrans" cxnId="{383E8919-E3FD-4DEF-BB49-2E58F962945C}">
      <dgm:prSet/>
      <dgm:spPr/>
      <dgm:t>
        <a:bodyPr/>
        <a:lstStyle/>
        <a:p>
          <a:endParaRPr lang="en-US"/>
        </a:p>
      </dgm:t>
    </dgm:pt>
    <dgm:pt modelId="{315F446B-1809-47CF-8C71-2632EDC72E55}">
      <dgm:prSet/>
      <dgm:spPr/>
      <dgm:t>
        <a:bodyPr/>
        <a:lstStyle/>
        <a:p>
          <a:r>
            <a:rPr lang="fi-FI" dirty="0">
              <a:latin typeface="Gotham Book" pitchFamily="50" charset="0"/>
              <a:cs typeface="Gotham Book" pitchFamily="50" charset="0"/>
            </a:rPr>
            <a:t>Sopimusoikeudelliset kysymykset</a:t>
          </a:r>
          <a:endParaRPr lang="en-US" dirty="0">
            <a:latin typeface="Gotham Book" pitchFamily="50" charset="0"/>
            <a:cs typeface="Gotham Book" pitchFamily="50" charset="0"/>
          </a:endParaRPr>
        </a:p>
      </dgm:t>
    </dgm:pt>
    <dgm:pt modelId="{127054C1-EE4A-4511-8AD7-ADE01FE1693F}" type="parTrans" cxnId="{4EB25A33-080B-4504-AC18-D0BBA659E9D7}">
      <dgm:prSet/>
      <dgm:spPr/>
      <dgm:t>
        <a:bodyPr/>
        <a:lstStyle/>
        <a:p>
          <a:endParaRPr lang="en-US"/>
        </a:p>
      </dgm:t>
    </dgm:pt>
    <dgm:pt modelId="{B2E82FEB-880D-42F1-89DC-85F35819D796}" type="sibTrans" cxnId="{4EB25A33-080B-4504-AC18-D0BBA659E9D7}">
      <dgm:prSet/>
      <dgm:spPr/>
      <dgm:t>
        <a:bodyPr/>
        <a:lstStyle/>
        <a:p>
          <a:endParaRPr lang="en-US"/>
        </a:p>
      </dgm:t>
    </dgm:pt>
    <dgm:pt modelId="{5B93E0DF-804E-4892-94E7-1DA6C0D16ABE}" type="pres">
      <dgm:prSet presAssocID="{FFB80519-FF6B-4D68-A896-003DBB39DF86}" presName="diagram" presStyleCnt="0">
        <dgm:presLayoutVars>
          <dgm:dir/>
          <dgm:resizeHandles val="exact"/>
        </dgm:presLayoutVars>
      </dgm:prSet>
      <dgm:spPr/>
    </dgm:pt>
    <dgm:pt modelId="{9238B6B5-AB56-476B-8510-1175B73AADC1}" type="pres">
      <dgm:prSet presAssocID="{41FF8BCA-34F0-428D-9908-B1C97DA5FFAA}" presName="node" presStyleLbl="node1" presStyleIdx="0" presStyleCnt="8">
        <dgm:presLayoutVars>
          <dgm:bulletEnabled val="1"/>
        </dgm:presLayoutVars>
      </dgm:prSet>
      <dgm:spPr/>
    </dgm:pt>
    <dgm:pt modelId="{0473ECB7-2126-4729-AC5E-9D04BB65F24B}" type="pres">
      <dgm:prSet presAssocID="{F1704AD1-DAED-414C-ABAA-1905B91B1813}" presName="sibTrans" presStyleCnt="0"/>
      <dgm:spPr/>
    </dgm:pt>
    <dgm:pt modelId="{AB168B00-F202-4161-AE25-19F4951AA7A0}" type="pres">
      <dgm:prSet presAssocID="{476A4501-096F-414E-89FD-4ED61603756E}" presName="node" presStyleLbl="node1" presStyleIdx="1" presStyleCnt="8">
        <dgm:presLayoutVars>
          <dgm:bulletEnabled val="1"/>
        </dgm:presLayoutVars>
      </dgm:prSet>
      <dgm:spPr/>
    </dgm:pt>
    <dgm:pt modelId="{50D2EACC-9846-4B63-BF48-5ADEF2970366}" type="pres">
      <dgm:prSet presAssocID="{ECBE2866-F847-406C-9FE9-51BE5DAE7B6D}" presName="sibTrans" presStyleCnt="0"/>
      <dgm:spPr/>
    </dgm:pt>
    <dgm:pt modelId="{E2FDFF3D-E9A4-4C47-80A1-345AC836C8B7}" type="pres">
      <dgm:prSet presAssocID="{450297FF-3D4A-4C17-BF15-4BF230FB7F1D}" presName="node" presStyleLbl="node1" presStyleIdx="2" presStyleCnt="8">
        <dgm:presLayoutVars>
          <dgm:bulletEnabled val="1"/>
        </dgm:presLayoutVars>
      </dgm:prSet>
      <dgm:spPr/>
    </dgm:pt>
    <dgm:pt modelId="{94879AE6-4554-4FA4-AB10-112823BA282B}" type="pres">
      <dgm:prSet presAssocID="{B3914D87-DB7B-465F-8478-8C19FDB20CF2}" presName="sibTrans" presStyleCnt="0"/>
      <dgm:spPr/>
    </dgm:pt>
    <dgm:pt modelId="{51DA4C32-5C3E-49B8-9FB9-6990A94A1D2E}" type="pres">
      <dgm:prSet presAssocID="{93F0662F-49B6-48BD-9DF5-B6D681A3D429}" presName="node" presStyleLbl="node1" presStyleIdx="3" presStyleCnt="8">
        <dgm:presLayoutVars>
          <dgm:bulletEnabled val="1"/>
        </dgm:presLayoutVars>
      </dgm:prSet>
      <dgm:spPr/>
    </dgm:pt>
    <dgm:pt modelId="{08442356-82BA-4169-8ABE-F1F1F5E40726}" type="pres">
      <dgm:prSet presAssocID="{71463AC2-18EE-45E2-90CB-64E302B01EAA}" presName="sibTrans" presStyleCnt="0"/>
      <dgm:spPr/>
    </dgm:pt>
    <dgm:pt modelId="{5E1AC1B9-9FEB-4822-9988-1F8D9D90CAC2}" type="pres">
      <dgm:prSet presAssocID="{0763427A-08EB-435F-A4CF-BC98CDF475AC}" presName="node" presStyleLbl="node1" presStyleIdx="4" presStyleCnt="8">
        <dgm:presLayoutVars>
          <dgm:bulletEnabled val="1"/>
        </dgm:presLayoutVars>
      </dgm:prSet>
      <dgm:spPr/>
    </dgm:pt>
    <dgm:pt modelId="{651D35F7-072C-4175-A9D3-10B5320F5D7B}" type="pres">
      <dgm:prSet presAssocID="{AA17E402-1933-4002-B94D-136FADE0A602}" presName="sibTrans" presStyleCnt="0"/>
      <dgm:spPr/>
    </dgm:pt>
    <dgm:pt modelId="{F7FD40AB-D358-46E2-A866-EB8A05DB7AA0}" type="pres">
      <dgm:prSet presAssocID="{F03F12D6-A77A-473D-A41A-868C701A00D8}" presName="node" presStyleLbl="node1" presStyleIdx="5" presStyleCnt="8">
        <dgm:presLayoutVars>
          <dgm:bulletEnabled val="1"/>
        </dgm:presLayoutVars>
      </dgm:prSet>
      <dgm:spPr/>
    </dgm:pt>
    <dgm:pt modelId="{BA1B798A-4372-41E0-A237-9AA7707E1AA7}" type="pres">
      <dgm:prSet presAssocID="{C6B1D6A0-CBCD-4D0A-9FF6-9B36494876D0}" presName="sibTrans" presStyleCnt="0"/>
      <dgm:spPr/>
    </dgm:pt>
    <dgm:pt modelId="{1421B08E-0460-49AA-8071-797FC6C0B775}" type="pres">
      <dgm:prSet presAssocID="{AC3A082C-2A51-4A79-A159-526D6D2BDAF3}" presName="node" presStyleLbl="node1" presStyleIdx="6" presStyleCnt="8">
        <dgm:presLayoutVars>
          <dgm:bulletEnabled val="1"/>
        </dgm:presLayoutVars>
      </dgm:prSet>
      <dgm:spPr/>
    </dgm:pt>
    <dgm:pt modelId="{02EE76BC-CF5E-43DF-A7DC-4359FB91651E}" type="pres">
      <dgm:prSet presAssocID="{AF96A731-7C4B-4B49-9C9D-1DFEC6A4DA5A}" presName="sibTrans" presStyleCnt="0"/>
      <dgm:spPr/>
    </dgm:pt>
    <dgm:pt modelId="{F19E4CCD-AAA7-4335-B9D2-14085C830490}" type="pres">
      <dgm:prSet presAssocID="{315F446B-1809-47CF-8C71-2632EDC72E55}" presName="node" presStyleLbl="node1" presStyleIdx="7" presStyleCnt="8">
        <dgm:presLayoutVars>
          <dgm:bulletEnabled val="1"/>
        </dgm:presLayoutVars>
      </dgm:prSet>
      <dgm:spPr/>
    </dgm:pt>
  </dgm:ptLst>
  <dgm:cxnLst>
    <dgm:cxn modelId="{0FD6D515-9622-452B-A37D-CA87B8BF3687}" type="presOf" srcId="{F03F12D6-A77A-473D-A41A-868C701A00D8}" destId="{F7FD40AB-D358-46E2-A866-EB8A05DB7AA0}" srcOrd="0" destOrd="0" presId="urn:microsoft.com/office/officeart/2005/8/layout/default"/>
    <dgm:cxn modelId="{BE960517-432C-48C5-B4DB-6A20452AA8A3}" srcId="{FFB80519-FF6B-4D68-A896-003DBB39DF86}" destId="{450297FF-3D4A-4C17-BF15-4BF230FB7F1D}" srcOrd="2" destOrd="0" parTransId="{A70C8EA6-C8C7-4E4A-916D-03ABB9DBF78C}" sibTransId="{B3914D87-DB7B-465F-8478-8C19FDB20CF2}"/>
    <dgm:cxn modelId="{383E8919-E3FD-4DEF-BB49-2E58F962945C}" srcId="{FFB80519-FF6B-4D68-A896-003DBB39DF86}" destId="{AC3A082C-2A51-4A79-A159-526D6D2BDAF3}" srcOrd="6" destOrd="0" parTransId="{9E33C092-5F0B-47DA-B0C9-0EC89A31E3A1}" sibTransId="{AF96A731-7C4B-4B49-9C9D-1DFEC6A4DA5A}"/>
    <dgm:cxn modelId="{32221033-2A62-4378-8E92-7A12C10E6731}" srcId="{FFB80519-FF6B-4D68-A896-003DBB39DF86}" destId="{93F0662F-49B6-48BD-9DF5-B6D681A3D429}" srcOrd="3" destOrd="0" parTransId="{0694807D-DF1F-40D0-B4A8-ECBEAFACB5D0}" sibTransId="{71463AC2-18EE-45E2-90CB-64E302B01EAA}"/>
    <dgm:cxn modelId="{4EB25A33-080B-4504-AC18-D0BBA659E9D7}" srcId="{FFB80519-FF6B-4D68-A896-003DBB39DF86}" destId="{315F446B-1809-47CF-8C71-2632EDC72E55}" srcOrd="7" destOrd="0" parTransId="{127054C1-EE4A-4511-8AD7-ADE01FE1693F}" sibTransId="{B2E82FEB-880D-42F1-89DC-85F35819D796}"/>
    <dgm:cxn modelId="{7629AF39-7BE3-49A4-84C8-938F6C857382}" srcId="{FFB80519-FF6B-4D68-A896-003DBB39DF86}" destId="{F03F12D6-A77A-473D-A41A-868C701A00D8}" srcOrd="5" destOrd="0" parTransId="{2571C3A2-A4C8-441F-B0DD-81806D899712}" sibTransId="{C6B1D6A0-CBCD-4D0A-9FF6-9B36494876D0}"/>
    <dgm:cxn modelId="{8D480C53-FF94-4B2A-9A4D-4B277E9EAF58}" srcId="{FFB80519-FF6B-4D68-A896-003DBB39DF86}" destId="{41FF8BCA-34F0-428D-9908-B1C97DA5FFAA}" srcOrd="0" destOrd="0" parTransId="{DA771C6A-65E6-4D4C-B278-7C9A394E3CBF}" sibTransId="{F1704AD1-DAED-414C-ABAA-1905B91B1813}"/>
    <dgm:cxn modelId="{7977CC54-0F86-4BDD-84DC-8BA69B6001C4}" type="presOf" srcId="{93F0662F-49B6-48BD-9DF5-B6D681A3D429}" destId="{51DA4C32-5C3E-49B8-9FB9-6990A94A1D2E}" srcOrd="0" destOrd="0" presId="urn:microsoft.com/office/officeart/2005/8/layout/default"/>
    <dgm:cxn modelId="{EBF9B555-FB9E-48D6-A29F-DBD6CDEB5E72}" srcId="{FFB80519-FF6B-4D68-A896-003DBB39DF86}" destId="{0763427A-08EB-435F-A4CF-BC98CDF475AC}" srcOrd="4" destOrd="0" parTransId="{D431A3CD-19E2-4636-AB8D-9F814A517206}" sibTransId="{AA17E402-1933-4002-B94D-136FADE0A602}"/>
    <dgm:cxn modelId="{E57C2B58-EF23-49D8-8F9E-6B6207225743}" type="presOf" srcId="{41FF8BCA-34F0-428D-9908-B1C97DA5FFAA}" destId="{9238B6B5-AB56-476B-8510-1175B73AADC1}" srcOrd="0" destOrd="0" presId="urn:microsoft.com/office/officeart/2005/8/layout/default"/>
    <dgm:cxn modelId="{29ACA368-7B8A-4172-B729-B6ECA9A4E2A6}" type="presOf" srcId="{AC3A082C-2A51-4A79-A159-526D6D2BDAF3}" destId="{1421B08E-0460-49AA-8071-797FC6C0B775}" srcOrd="0" destOrd="0" presId="urn:microsoft.com/office/officeart/2005/8/layout/default"/>
    <dgm:cxn modelId="{BB4D3770-41B0-4E46-B907-7B56D6C81833}" type="presOf" srcId="{450297FF-3D4A-4C17-BF15-4BF230FB7F1D}" destId="{E2FDFF3D-E9A4-4C47-80A1-345AC836C8B7}" srcOrd="0" destOrd="0" presId="urn:microsoft.com/office/officeart/2005/8/layout/default"/>
    <dgm:cxn modelId="{EBFCD491-30A8-4C39-A30A-EE954649D4E2}" type="presOf" srcId="{315F446B-1809-47CF-8C71-2632EDC72E55}" destId="{F19E4CCD-AAA7-4335-B9D2-14085C830490}" srcOrd="0" destOrd="0" presId="urn:microsoft.com/office/officeart/2005/8/layout/default"/>
    <dgm:cxn modelId="{89A8329C-8F50-45A4-9205-FCFB1B52F1BD}" type="presOf" srcId="{FFB80519-FF6B-4D68-A896-003DBB39DF86}" destId="{5B93E0DF-804E-4892-94E7-1DA6C0D16ABE}" srcOrd="0" destOrd="0" presId="urn:microsoft.com/office/officeart/2005/8/layout/default"/>
    <dgm:cxn modelId="{A24344DB-1BC2-4CD0-B8CD-262E124EDC9B}" type="presOf" srcId="{0763427A-08EB-435F-A4CF-BC98CDF475AC}" destId="{5E1AC1B9-9FEB-4822-9988-1F8D9D90CAC2}" srcOrd="0" destOrd="0" presId="urn:microsoft.com/office/officeart/2005/8/layout/default"/>
    <dgm:cxn modelId="{9CA51EE6-E71F-42B5-B3E0-605D185B0EE6}" type="presOf" srcId="{476A4501-096F-414E-89FD-4ED61603756E}" destId="{AB168B00-F202-4161-AE25-19F4951AA7A0}" srcOrd="0" destOrd="0" presId="urn:microsoft.com/office/officeart/2005/8/layout/default"/>
    <dgm:cxn modelId="{DC235CF4-BD55-48AF-83F0-5E37358A4771}" srcId="{FFB80519-FF6B-4D68-A896-003DBB39DF86}" destId="{476A4501-096F-414E-89FD-4ED61603756E}" srcOrd="1" destOrd="0" parTransId="{FC03E351-A63A-44DC-9BBD-10DCB4335840}" sibTransId="{ECBE2866-F847-406C-9FE9-51BE5DAE7B6D}"/>
    <dgm:cxn modelId="{AC11F50C-2945-4AE2-AF93-E0EA98A73568}" type="presParOf" srcId="{5B93E0DF-804E-4892-94E7-1DA6C0D16ABE}" destId="{9238B6B5-AB56-476B-8510-1175B73AADC1}" srcOrd="0" destOrd="0" presId="urn:microsoft.com/office/officeart/2005/8/layout/default"/>
    <dgm:cxn modelId="{3BB370F4-A839-4540-90D9-AAC02F223D63}" type="presParOf" srcId="{5B93E0DF-804E-4892-94E7-1DA6C0D16ABE}" destId="{0473ECB7-2126-4729-AC5E-9D04BB65F24B}" srcOrd="1" destOrd="0" presId="urn:microsoft.com/office/officeart/2005/8/layout/default"/>
    <dgm:cxn modelId="{DA5DFBED-F2E6-4D09-88A8-1925F0FA03CC}" type="presParOf" srcId="{5B93E0DF-804E-4892-94E7-1DA6C0D16ABE}" destId="{AB168B00-F202-4161-AE25-19F4951AA7A0}" srcOrd="2" destOrd="0" presId="urn:microsoft.com/office/officeart/2005/8/layout/default"/>
    <dgm:cxn modelId="{6DBE1E87-1836-44D9-8501-A270E2C4E17A}" type="presParOf" srcId="{5B93E0DF-804E-4892-94E7-1DA6C0D16ABE}" destId="{50D2EACC-9846-4B63-BF48-5ADEF2970366}" srcOrd="3" destOrd="0" presId="urn:microsoft.com/office/officeart/2005/8/layout/default"/>
    <dgm:cxn modelId="{9964559D-026B-48C6-AFEC-DEAEB7F02262}" type="presParOf" srcId="{5B93E0DF-804E-4892-94E7-1DA6C0D16ABE}" destId="{E2FDFF3D-E9A4-4C47-80A1-345AC836C8B7}" srcOrd="4" destOrd="0" presId="urn:microsoft.com/office/officeart/2005/8/layout/default"/>
    <dgm:cxn modelId="{22C83573-B1D3-4647-A3BB-78790897D5EA}" type="presParOf" srcId="{5B93E0DF-804E-4892-94E7-1DA6C0D16ABE}" destId="{94879AE6-4554-4FA4-AB10-112823BA282B}" srcOrd="5" destOrd="0" presId="urn:microsoft.com/office/officeart/2005/8/layout/default"/>
    <dgm:cxn modelId="{A03C9B76-0736-47DA-9AA3-63003156987D}" type="presParOf" srcId="{5B93E0DF-804E-4892-94E7-1DA6C0D16ABE}" destId="{51DA4C32-5C3E-49B8-9FB9-6990A94A1D2E}" srcOrd="6" destOrd="0" presId="urn:microsoft.com/office/officeart/2005/8/layout/default"/>
    <dgm:cxn modelId="{3F656BA3-C2D5-47E4-9685-793D90854DEC}" type="presParOf" srcId="{5B93E0DF-804E-4892-94E7-1DA6C0D16ABE}" destId="{08442356-82BA-4169-8ABE-F1F1F5E40726}" srcOrd="7" destOrd="0" presId="urn:microsoft.com/office/officeart/2005/8/layout/default"/>
    <dgm:cxn modelId="{F2B57AD3-13E7-475B-B68C-F5647850C56E}" type="presParOf" srcId="{5B93E0DF-804E-4892-94E7-1DA6C0D16ABE}" destId="{5E1AC1B9-9FEB-4822-9988-1F8D9D90CAC2}" srcOrd="8" destOrd="0" presId="urn:microsoft.com/office/officeart/2005/8/layout/default"/>
    <dgm:cxn modelId="{1491405F-F7FB-45D7-BE4F-D1167D84ABF1}" type="presParOf" srcId="{5B93E0DF-804E-4892-94E7-1DA6C0D16ABE}" destId="{651D35F7-072C-4175-A9D3-10B5320F5D7B}" srcOrd="9" destOrd="0" presId="urn:microsoft.com/office/officeart/2005/8/layout/default"/>
    <dgm:cxn modelId="{5F0CB1B6-30A3-4D0C-ABB2-85502B7FAA54}" type="presParOf" srcId="{5B93E0DF-804E-4892-94E7-1DA6C0D16ABE}" destId="{F7FD40AB-D358-46E2-A866-EB8A05DB7AA0}" srcOrd="10" destOrd="0" presId="urn:microsoft.com/office/officeart/2005/8/layout/default"/>
    <dgm:cxn modelId="{63D523BB-7DAA-4725-883A-CFDE698898C5}" type="presParOf" srcId="{5B93E0DF-804E-4892-94E7-1DA6C0D16ABE}" destId="{BA1B798A-4372-41E0-A237-9AA7707E1AA7}" srcOrd="11" destOrd="0" presId="urn:microsoft.com/office/officeart/2005/8/layout/default"/>
    <dgm:cxn modelId="{1D7E1E3C-AB5B-4A33-A0FC-6ECFF480C61F}" type="presParOf" srcId="{5B93E0DF-804E-4892-94E7-1DA6C0D16ABE}" destId="{1421B08E-0460-49AA-8071-797FC6C0B775}" srcOrd="12" destOrd="0" presId="urn:microsoft.com/office/officeart/2005/8/layout/default"/>
    <dgm:cxn modelId="{7BE2F128-DFE2-46E4-B9F2-47BDCD5B44CB}" type="presParOf" srcId="{5B93E0DF-804E-4892-94E7-1DA6C0D16ABE}" destId="{02EE76BC-CF5E-43DF-A7DC-4359FB91651E}" srcOrd="13" destOrd="0" presId="urn:microsoft.com/office/officeart/2005/8/layout/default"/>
    <dgm:cxn modelId="{A4337F68-6870-4E31-A543-E5A891F38BBE}" type="presParOf" srcId="{5B93E0DF-804E-4892-94E7-1DA6C0D16ABE}" destId="{F19E4CCD-AAA7-4335-B9D2-14085C83049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8B6B5-AB56-476B-8510-1175B73AADC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Yhtiökokousten ja hallituksen kokousten lainopillinen neuvonta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3080" y="587032"/>
        <a:ext cx="2444055" cy="1466433"/>
      </dsp:txXfrm>
    </dsp:sp>
    <dsp:sp modelId="{AB168B00-F202-4161-AE25-19F4951AA7A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Yhtiöjärjestysten muutokset ja tulkinnat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2691541" y="587032"/>
        <a:ext cx="2444055" cy="1466433"/>
      </dsp:txXfrm>
    </dsp:sp>
    <dsp:sp modelId="{E2FDFF3D-E9A4-4C47-80A1-345AC836C8B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Osakkaiden ja taloyhtiön väliset erimielisyydet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5380002" y="587032"/>
        <a:ext cx="2444055" cy="1466433"/>
      </dsp:txXfrm>
    </dsp:sp>
    <dsp:sp modelId="{51DA4C32-5C3E-49B8-9FB9-6990A94A1D2E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Urakkasopimukset ja niiden tulkinta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8068463" y="587032"/>
        <a:ext cx="2444055" cy="1466433"/>
      </dsp:txXfrm>
    </dsp:sp>
    <dsp:sp modelId="{5E1AC1B9-9FEB-4822-9988-1F8D9D90CAC2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Vastuunjakokysymykset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3080" y="2297871"/>
        <a:ext cx="2444055" cy="1466433"/>
      </dsp:txXfrm>
    </dsp:sp>
    <dsp:sp modelId="{F7FD40AB-D358-46E2-A866-EB8A05DB7AA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Vahingonkorvausasiat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2691541" y="2297871"/>
        <a:ext cx="2444055" cy="1466433"/>
      </dsp:txXfrm>
    </dsp:sp>
    <dsp:sp modelId="{1421B08E-0460-49AA-8071-797FC6C0B775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Peruskorjaus- ja perusparannushankkeet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5380002" y="2297871"/>
        <a:ext cx="2444055" cy="1466433"/>
      </dsp:txXfrm>
    </dsp:sp>
    <dsp:sp modelId="{F19E4CCD-AAA7-4335-B9D2-14085C83049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otham Book" pitchFamily="50" charset="0"/>
              <a:cs typeface="Gotham Book" pitchFamily="50" charset="0"/>
            </a:rPr>
            <a:t>Sopimusoikeudelliset kysymykset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DE716-42AE-A66E-AA51-D617F7AE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7C22774-6F57-A8F8-F374-9A715B0C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8FB8B5-5A30-7157-7ACE-32DFCC94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552C1-DB9B-8278-F8C3-005E8651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C53D91-8E45-7CCE-6834-36C59350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0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2686F-1185-93C5-6BB0-3AFD2275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F5E39B-CCC3-483A-F89A-245CCF777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560C23-6A3B-237D-DB2F-ED138291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F5AAC4-68F5-F050-36F5-4A8A1E2C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A87EF-4BCF-25AD-7CCA-C104F646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5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ADEC341-7281-C924-545C-8178B3438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A25502-CEA7-6BEB-60F2-C602C8C87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CF3152-E17D-1AD0-5315-BF2368BB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262639-541B-F9FB-1874-D656A662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90B3A-0C79-B43D-4981-CE12E62F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B38CD3-FC4D-1D56-6756-45890EFB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CE4F4C-1518-F00D-417F-F9D49431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6D1C29-B7B7-94AD-5274-99B8ED76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1B6284-5E20-9D80-3A4F-F673E65B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9B5A7-E346-4E88-F091-974B812C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3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51734-782E-0F81-92AC-EFCCC719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F02D1B-F95F-63AF-8306-9A46CDBA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EAF4F7-8729-3088-AA97-B32054BD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0FD981-9811-069E-85DE-99D4C7EB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B4B64-ABAB-2502-29FC-A1F25CE1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0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36DD5-2D7F-E6AA-C28B-B0E85143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D3924-5501-0F00-2F34-856FDFF17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2A2AEE-50F2-1B2B-38DE-1AFE2680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DCD93AB-E17C-6871-33CB-358B20FC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7B7C5B-C12C-54CE-E997-A9E818A8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6722EC-CB48-7616-F691-AA6C3E3B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48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4223A-07EF-A4D2-866B-5A5CCE66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69AC5B-5F8C-6F76-5950-EFE8E7EC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1A2F34-73EA-063B-6E37-58EA91CC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7EF160-7419-E131-FF0A-5872DAF2C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374824-527C-A24C-B702-DBB699753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A6A6456-DE13-25C3-08FD-5E0C69A3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3880E1-0975-6F36-1AB9-187B8C92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243785-639F-DD89-655B-57038FB6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44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39F42-592C-CAFA-2DCB-15A45E8A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7D3317E-7798-8C26-9661-0672508C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631701-F1EE-3B83-7D23-D90E87FB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6AB0D8-0B74-EC0B-C031-7C4A0BAB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8C19B7-DC67-3EFE-6A56-0712F992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A2FBC0-8EA8-05DB-6AFF-153C4852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F85881-6427-C8C2-A4D5-BCD9A317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6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4C34EC-A8EC-53EA-AC78-6AE9E549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2292D9-AD37-D3C5-AC18-FB85C6D0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943EF2-7F82-8050-13C5-2E15ACBE2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E6C02F-A45C-3E60-8289-2DAFB170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41FABB-8BA9-97C0-2168-F3706250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016DBF-FBBE-5D70-0426-FBBA084E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0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A2AE4A-5405-03F0-C3A1-30483A6B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4D4226-1703-B156-9EDA-39C649A03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2133CC-BA55-7551-60FE-D9A220057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F4758C-496D-0B8B-2FB6-8A33E700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2196B4-91E4-05B2-C31F-127C4E6B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EE2294-F86E-6EE9-36C0-CF22F69B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27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DCF36C-0AD6-426B-32D4-34EE5FEC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BFBD82-C610-DC91-3C00-CE9BBD17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F87FE6-0CCA-D292-D415-CD0217E00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F88ED8-D070-46B9-85AD-7ACA97AA1962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BBDBD2-A2B9-C910-7E6F-EAD46ACBA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ABD45F-E505-ADD5-F3E8-6D6C8563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C6111-5D16-4116-AA75-C33AFA7958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9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@kiinteistolakimies.f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D07B0F2A-BABA-DC7B-3C02-05DA4F59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45" y="1695377"/>
            <a:ext cx="5757655" cy="3683556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fi-FI" sz="4000" dirty="0">
                <a:latin typeface="Gotham Bold" pitchFamily="50" charset="0"/>
                <a:cs typeface="Gotham Bold" pitchFamily="50" charset="0"/>
              </a:rPr>
              <a:t>ERIKOISTUNUT</a:t>
            </a:r>
          </a:p>
          <a:p>
            <a:pPr algn="l">
              <a:lnSpc>
                <a:spcPct val="150000"/>
              </a:lnSpc>
            </a:pPr>
            <a:r>
              <a:rPr lang="fi-FI" sz="4000" dirty="0">
                <a:latin typeface="Gotham Bold" pitchFamily="50" charset="0"/>
                <a:cs typeface="Gotham Bold" pitchFamily="50" charset="0"/>
              </a:rPr>
              <a:t>LAKIPALVELU</a:t>
            </a:r>
          </a:p>
          <a:p>
            <a:pPr algn="l">
              <a:lnSpc>
                <a:spcPct val="150000"/>
              </a:lnSpc>
            </a:pPr>
            <a:r>
              <a:rPr lang="fi-FI" sz="4000" dirty="0">
                <a:latin typeface="Gotham Bold" pitchFamily="50" charset="0"/>
                <a:cs typeface="Gotham Bold" pitchFamily="50" charset="0"/>
              </a:rPr>
              <a:t>TALOYHTIÖILLE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94CECD1-0E2A-80C8-32C9-E89B251E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0" y="1076503"/>
            <a:ext cx="4634134" cy="43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15D7A-AD87-CF58-16BF-A0955D0D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457" y="417285"/>
            <a:ext cx="3898982" cy="43111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Kiinteistölakimies tarjoaa asiantuntevaa ja kohdennettua lakipalvelua taloyhtiöiden monimuotoisiin tarpeisiin.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Olemme erikoistuneet asunto-osakeyhtiölain, kiinteistöjuridiikan ja taloyhtiöiden hallinnollisten kysymysten ratkaisemiseen.</a:t>
            </a:r>
            <a:endParaRPr lang="fi-FI" sz="2000" dirty="0"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sz="2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0FC62B0-1E2B-A09A-B7C9-7AF7F2583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757"/>
            <a:ext cx="7779076" cy="44267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D6124A-EABC-FCDF-B5B7-9FD2030CEB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289560" y="-88711"/>
            <a:ext cx="8470981" cy="794500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37E7EE4-1777-7D40-0209-67B2B85E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15152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3000" b="1" dirty="0">
                <a:solidFill>
                  <a:schemeClr val="bg2">
                    <a:lumMod val="2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ASIANTUNTEVAA LAKIPALVELUA TALOYHTIÖIDEN TARPEISIIN</a:t>
            </a:r>
            <a:br>
              <a:rPr lang="fi-FI" sz="3000" dirty="0">
                <a:solidFill>
                  <a:schemeClr val="bg2">
                    <a:lumMod val="25000"/>
                  </a:schemeClr>
                </a:solidFill>
                <a:effectLst/>
                <a:latin typeface="Gotham Bold" pitchFamily="50" charset="0"/>
                <a:ea typeface="Aptos" panose="020B0004020202020204" pitchFamily="34" charset="0"/>
                <a:cs typeface="Gotham Bold" pitchFamily="50" charset="0"/>
              </a:rPr>
            </a:br>
            <a:endParaRPr lang="fi-FI" sz="3000" dirty="0">
              <a:solidFill>
                <a:schemeClr val="bg2">
                  <a:lumMod val="25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3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B724D6-2ECF-3592-83D6-DB8A7668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190D25-7BE4-FD76-9B94-9AB38738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74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PALVELUMME TALOYHTIÖILLE</a:t>
            </a:r>
            <a:br>
              <a:rPr lang="fi-FI" sz="4000" dirty="0">
                <a:effectLst/>
                <a:latin typeface="Gotham Bold" pitchFamily="50" charset="0"/>
                <a:ea typeface="Aptos" panose="020B0004020202020204" pitchFamily="34" charset="0"/>
                <a:cs typeface="Gotham Bold" pitchFamily="50" charset="0"/>
              </a:rPr>
            </a:br>
            <a:endParaRPr lang="fi-FI" sz="4000" dirty="0">
              <a:latin typeface="Gotham Bold" pitchFamily="50" charset="0"/>
              <a:cs typeface="Gotham Bold" pitchFamily="50" charset="0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42F1DBF-515F-74B0-A424-AE19F0C15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311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CEB6A5C1-836F-7245-1912-70F37EBA3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4013" y="502611"/>
            <a:ext cx="1524407" cy="14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aate, henkilö, Ihmisen kasvot, kannettava tietokone&#10;&#10;Tekoälyn generoima sisältö voi olla virheellistä.">
            <a:extLst>
              <a:ext uri="{FF2B5EF4-FFF2-40B4-BE49-F238E27FC236}">
                <a16:creationId xmlns:a16="http://schemas.microsoft.com/office/drawing/2014/main" id="{B69AD536-DAF4-F8AD-6C92-0779F9C1AE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639" y="-807493"/>
            <a:ext cx="12663949" cy="84467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07334F-0706-700B-B9F6-FE5CD355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89" y="4767847"/>
            <a:ext cx="3625645" cy="166032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Uudistunut </a:t>
            </a:r>
            <a:b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hinnoittelumme</a:t>
            </a:r>
            <a:b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tuo joustavuutta </a:t>
            </a:r>
            <a:b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taloyhtiöiden</a:t>
            </a:r>
            <a:b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tarpeisiin</a:t>
            </a:r>
            <a:endParaRPr lang="fi-FI" sz="1800" b="1" dirty="0">
              <a:solidFill>
                <a:schemeClr val="tx1">
                  <a:lumMod val="65000"/>
                  <a:lumOff val="35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6586E2-81D2-6B34-3D94-E08E5AE8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160" y="2214880"/>
            <a:ext cx="8719738" cy="19350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Suunniteltu taloyhtiöiden jatkuviin tarpeisiin - maksa vain siitä, mitä </a:t>
            </a:r>
          </a:p>
          <a:p>
            <a:pPr>
              <a:buNone/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tarvitset:</a:t>
            </a:r>
            <a:endParaRPr lang="fi-FI" sz="1800" dirty="0"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>
              <a:lnSpc>
                <a:spcPct val="170000"/>
              </a:lnSpc>
            </a:pP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Saatte taloyhtiöllenne henkilökohtaisen </a:t>
            </a:r>
            <a:r>
              <a:rPr lang="fi-FI" sz="1800" b="1" dirty="0">
                <a:solidFill>
                  <a:srgbClr val="000000"/>
                </a:solidFill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juristin</a:t>
            </a: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, joka tuntee yhtiönne erityispiirteet ja historian</a:t>
            </a:r>
            <a:r>
              <a:rPr lang="fi-FI" sz="1800" b="1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.</a:t>
            </a: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 Tämä nopeuttaa asioiden käsittelyä ja parantaa palvelun laatua.</a:t>
            </a:r>
            <a:endParaRPr lang="fi-FI" sz="1800" dirty="0"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endParaRPr lang="fi-FI" sz="18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EB017518-9CED-866E-FB24-C1500313E67C}"/>
              </a:ext>
            </a:extLst>
          </p:cNvPr>
          <p:cNvSpPr txBox="1">
            <a:spLocks/>
          </p:cNvSpPr>
          <p:nvPr/>
        </p:nvSpPr>
        <p:spPr>
          <a:xfrm>
            <a:off x="518320" y="1146012"/>
            <a:ext cx="11889990" cy="450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UUSI KIINTEÄHINTAINEN KUUKAUSIMALLI</a:t>
            </a:r>
            <a:endParaRPr lang="fi-FI" sz="3600" dirty="0">
              <a:effectLst/>
              <a:latin typeface="Gotham Bold" pitchFamily="50" charset="0"/>
              <a:ea typeface="Aptos" panose="020B0004020202020204" pitchFamily="34" charset="0"/>
              <a:cs typeface="Gotham Bold" pitchFamily="50" charset="0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728FDEA-E56B-B7FD-46D5-46A0673DB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90606"/>
              </p:ext>
            </p:extLst>
          </p:nvPr>
        </p:nvGraphicFramePr>
        <p:xfrm>
          <a:off x="3048160" y="4271360"/>
          <a:ext cx="8472951" cy="19350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4317">
                  <a:extLst>
                    <a:ext uri="{9D8B030D-6E8A-4147-A177-3AD203B41FA5}">
                      <a16:colId xmlns:a16="http://schemas.microsoft.com/office/drawing/2014/main" val="1503566862"/>
                    </a:ext>
                  </a:extLst>
                </a:gridCol>
                <a:gridCol w="2824317">
                  <a:extLst>
                    <a:ext uri="{9D8B030D-6E8A-4147-A177-3AD203B41FA5}">
                      <a16:colId xmlns:a16="http://schemas.microsoft.com/office/drawing/2014/main" val="1565305228"/>
                    </a:ext>
                  </a:extLst>
                </a:gridCol>
                <a:gridCol w="2824317">
                  <a:extLst>
                    <a:ext uri="{9D8B030D-6E8A-4147-A177-3AD203B41FA5}">
                      <a16:colId xmlns:a16="http://schemas.microsoft.com/office/drawing/2014/main" val="4125669124"/>
                    </a:ext>
                  </a:extLst>
                </a:gridCol>
              </a:tblGrid>
              <a:tr h="7572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Palvelupaketti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Tuntimäärä/kk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Hinta/kk (sis. ALV 25,5%)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42342301"/>
                  </a:ext>
                </a:extLst>
              </a:tr>
              <a:tr h="3926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Perus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1 tunti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99,50 €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31609054"/>
                  </a:ext>
                </a:extLst>
              </a:tr>
              <a:tr h="3926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Keskitaso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2 tuntia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175,50 €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95137493"/>
                  </a:ext>
                </a:extLst>
              </a:tr>
              <a:tr h="3926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ld" pitchFamily="50" charset="0"/>
                          <a:cs typeface="Gotham Bold" pitchFamily="50" charset="0"/>
                        </a:rPr>
                        <a:t>Laaja</a:t>
                      </a:r>
                      <a:endParaRPr lang="fi-FI" sz="1600" dirty="0">
                        <a:effectLst/>
                        <a:latin typeface="Gotham Bold" pitchFamily="50" charset="0"/>
                        <a:ea typeface="Aptos" panose="020B0004020202020204" pitchFamily="34" charset="0"/>
                        <a:cs typeface="Gotham Bold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3 tuntia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dirty="0">
                          <a:effectLst/>
                          <a:latin typeface="Gotham Book" pitchFamily="50" charset="0"/>
                          <a:cs typeface="Gotham Book" pitchFamily="50" charset="0"/>
                        </a:rPr>
                        <a:t>263,50 €</a:t>
                      </a:r>
                      <a:endParaRPr lang="fi-FI" sz="1600" dirty="0">
                        <a:effectLst/>
                        <a:latin typeface="Gotham Book" pitchFamily="50" charset="0"/>
                        <a:ea typeface="Aptos" panose="020B0004020202020204" pitchFamily="34" charset="0"/>
                        <a:cs typeface="Gotham Book" pitchFamily="50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674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48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0C388-4300-1285-3691-C36F942B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419" y="435032"/>
            <a:ext cx="7420897" cy="745920"/>
          </a:xfrm>
        </p:spPr>
        <p:txBody>
          <a:bodyPr anchor="t">
            <a:noAutofit/>
          </a:bodyPr>
          <a:lstStyle/>
          <a:p>
            <a:r>
              <a:rPr lang="fi-FI" sz="36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KUUKAUSIMALLIN EDUT</a:t>
            </a:r>
            <a:br>
              <a:rPr lang="fi-FI" sz="3600" b="1" dirty="0">
                <a:effectLst/>
                <a:latin typeface="Gotham Bold" pitchFamily="50" charset="0"/>
                <a:ea typeface="Aptos" panose="020B0004020202020204" pitchFamily="34" charset="0"/>
                <a:cs typeface="Gotham Bold" pitchFamily="50" charset="0"/>
              </a:rPr>
            </a:br>
            <a:endParaRPr lang="fi-FI" sz="3600" b="1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F8A1C-E408-820D-0212-E51D409D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79" y="1180952"/>
            <a:ext cx="5813541" cy="524201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Suunniteltavissa oleva kustannusrakenne</a:t>
            </a:r>
            <a:endParaRPr lang="fi-FI" sz="1800" dirty="0">
              <a:solidFill>
                <a:srgbClr val="000000"/>
              </a:solidFill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Ei yllättäviä kuluja</a:t>
            </a:r>
            <a:endParaRPr lang="fi-FI" sz="1800" dirty="0">
              <a:solidFill>
                <a:srgbClr val="000000"/>
              </a:solidFill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Mahdollisuus jakaa tunteja eri kuukausille</a:t>
            </a:r>
            <a:endParaRPr lang="fi-FI" sz="1800" dirty="0">
              <a:solidFill>
                <a:srgbClr val="000000"/>
              </a:solidFill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Helppo budjetoida taloyhtiön vuosibudjettiin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latin typeface="Gotham Book" pitchFamily="50" charset="0"/>
                <a:ea typeface="Aptos" panose="020B0004020202020204" pitchFamily="34" charset="0"/>
                <a:cs typeface="Gotham Book" pitchFamily="50" charset="0"/>
              </a:rPr>
              <a:t>Riita-asioissa hyödynnetään taloyhtiön oikeusturvavakuutusta.</a:t>
            </a:r>
            <a:endParaRPr lang="fi-FI" sz="1800" dirty="0">
              <a:solidFill>
                <a:srgbClr val="000000"/>
              </a:solidFill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MERKITTÄVÄ LISÄETU:</a:t>
            </a:r>
            <a:r>
              <a:rPr lang="fi-FI" sz="1800" dirty="0">
                <a:solidFill>
                  <a:srgbClr val="000000"/>
                </a:solidFill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 Maksetut kuukausimaksut vähennetään oikeusturvavakuutuksen omavastuuosuudesta riitatilanteissa - taloyhtiö saa näin kaksinkertaisen hyödyn!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sz="1800" dirty="0">
              <a:solidFill>
                <a:srgbClr val="000000"/>
              </a:solidFill>
              <a:effectLst/>
              <a:latin typeface="Gotham Book" pitchFamily="50" charset="0"/>
              <a:ea typeface="Aptos" panose="020B0004020202020204" pitchFamily="34" charset="0"/>
              <a:cs typeface="Gotham Book" pitchFamily="50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6" name="Kuva 5" descr="Kuva, joka sisältää kohteen henkilö, vaate, sisä-, hymy&#10;&#10;Tekoälyn generoima sisältö voi olla virheellistä.">
            <a:extLst>
              <a:ext uri="{FF2B5EF4-FFF2-40B4-BE49-F238E27FC236}">
                <a16:creationId xmlns:a16="http://schemas.microsoft.com/office/drawing/2014/main" id="{2DC8538E-D5EC-413A-055B-85C188696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19247"/>
          <a:stretch/>
        </p:blipFill>
        <p:spPr>
          <a:xfrm>
            <a:off x="-111148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7328A6-D4ED-E93F-7985-225AA822A0CE}"/>
              </a:ext>
            </a:extLst>
          </p:cNvPr>
          <p:cNvSpPr/>
          <p:nvPr/>
        </p:nvSpPr>
        <p:spPr>
          <a:xfrm>
            <a:off x="-193040" y="0"/>
            <a:ext cx="5303520" cy="6858000"/>
          </a:xfrm>
          <a:prstGeom prst="rect">
            <a:avLst/>
          </a:prstGeom>
          <a:solidFill>
            <a:srgbClr val="EAC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A1E5CD-5A49-0491-F2B7-BA621739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8933" y="2744849"/>
            <a:ext cx="5749413" cy="1276862"/>
          </a:xfrm>
        </p:spPr>
        <p:txBody>
          <a:bodyPr anchor="t">
            <a:noAutofit/>
          </a:bodyPr>
          <a:lstStyle/>
          <a:p>
            <a:pPr algn="r"/>
            <a:r>
              <a:rPr lang="fi-FI" sz="3200" b="1" dirty="0">
                <a:solidFill>
                  <a:schemeClr val="bg1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MIKSI VALITA </a:t>
            </a:r>
            <a:br>
              <a:rPr lang="fi-FI" sz="3200" b="1" dirty="0">
                <a:solidFill>
                  <a:schemeClr val="bg1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3200" b="1" dirty="0">
                <a:solidFill>
                  <a:schemeClr val="bg1"/>
                </a:solidFill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K</a:t>
            </a:r>
            <a:r>
              <a:rPr lang="fi-FI" sz="3200" b="1" dirty="0">
                <a:solidFill>
                  <a:schemeClr val="bg1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IINTEISTÖLAKIMIES?</a:t>
            </a:r>
            <a:endParaRPr lang="fi-FI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BFEC32-124A-E1DC-B97F-780A4CBE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66" y="1361440"/>
            <a:ext cx="6025534" cy="44602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✓ Erikoistuminen kiinteistö- ja asunto-osakeyhtiöoikeuteen</a:t>
            </a:r>
            <a:b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✓ Käytännönläheinen lähestymistapa taloyhtiöiden arkeen</a:t>
            </a:r>
            <a:b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✓ Ennakoiva juridinen neuvonta ongelmien välttämiseksi</a:t>
            </a:r>
            <a:b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✓ Selkeä ja ymmärrettävä kommunikaatio</a:t>
            </a:r>
            <a:b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</a:br>
            <a:r>
              <a:rPr lang="fi-FI" sz="1800" b="1" dirty="0">
                <a:solidFill>
                  <a:srgbClr val="000000"/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✓ Kustannustehokkaat toimintamallit</a:t>
            </a:r>
          </a:p>
          <a:p>
            <a:pPr marL="0" indent="0">
              <a:lnSpc>
                <a:spcPct val="200000"/>
              </a:lnSpc>
              <a:buNone/>
            </a:pPr>
            <a:endParaRPr lang="fi-FI" sz="1800" b="1" dirty="0">
              <a:solidFill>
                <a:srgbClr val="000000"/>
              </a:solidFill>
              <a:effectLst/>
              <a:latin typeface="Gotham Bold" pitchFamily="50" charset="0"/>
              <a:ea typeface="Times New Roman" panose="02020603050405020304" pitchFamily="18" charset="0"/>
              <a:cs typeface="Gotham Bold" pitchFamily="50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fi-FI" sz="1800" b="1" dirty="0">
              <a:effectLst/>
              <a:latin typeface="Gotham Bold" pitchFamily="50" charset="0"/>
              <a:ea typeface="Aptos" panose="020B0004020202020204" pitchFamily="34" charset="0"/>
              <a:cs typeface="Gotham Bold" pitchFamily="50" charset="0"/>
            </a:endParaRPr>
          </a:p>
          <a:p>
            <a:pPr>
              <a:lnSpc>
                <a:spcPct val="200000"/>
              </a:lnSpc>
            </a:pPr>
            <a:endParaRPr lang="fi-FI" b="1" dirty="0"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EEECECC-95DE-3B63-4B9E-910D7EB4B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4426" y="3206055"/>
            <a:ext cx="6858000" cy="4458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37B1E3-7DA0-6675-FD53-43F4A186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09" y="4781242"/>
            <a:ext cx="1649391" cy="15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nkilö, vaate, mies, puku&#10;&#10;Tekoälyn generoima sisältö voi olla virheellistä.">
            <a:extLst>
              <a:ext uri="{FF2B5EF4-FFF2-40B4-BE49-F238E27FC236}">
                <a16:creationId xmlns:a16="http://schemas.microsoft.com/office/drawing/2014/main" id="{C0B47C66-702B-50B4-AFF1-2B969D6E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5F4553-B7AD-E5E9-6C8A-0EC0E704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497205"/>
            <a:ext cx="5212080" cy="549275"/>
          </a:xfrm>
        </p:spPr>
        <p:txBody>
          <a:bodyPr anchor="t">
            <a:noAutofit/>
          </a:bodyPr>
          <a:lstStyle/>
          <a:p>
            <a:r>
              <a:rPr lang="fi-FI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OTA YHTEYTTÄ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5C3EF-ECA3-57FD-D75B-1A371D48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503680"/>
            <a:ext cx="5735320" cy="35969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200" dirty="0"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Soita 020 </a:t>
            </a:r>
            <a:r>
              <a:rPr lang="fi-FI" sz="2200"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752 8402</a:t>
            </a:r>
            <a:endParaRPr lang="fi-FI" sz="2200" dirty="0">
              <a:effectLst/>
              <a:latin typeface="Gotham Book" pitchFamily="50" charset="0"/>
              <a:ea typeface="Times New Roman" panose="02020603050405020304" pitchFamily="18" charset="0"/>
              <a:cs typeface="Gotham Book" pitchFamily="50" charset="0"/>
            </a:endParaRPr>
          </a:p>
          <a:p>
            <a:pPr>
              <a:lnSpc>
                <a:spcPct val="150000"/>
              </a:lnSpc>
            </a:pPr>
            <a:r>
              <a:rPr lang="fi-FI" sz="2200" dirty="0"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Lähetä sähköpostia:</a:t>
            </a:r>
            <a:r>
              <a:rPr lang="fi-FI" sz="2200" dirty="0"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 </a:t>
            </a:r>
            <a:r>
              <a:rPr lang="fi-FI" sz="2200" u="sng" dirty="0" err="1"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</a:rPr>
              <a:t>hallint</a:t>
            </a:r>
            <a:r>
              <a:rPr lang="fi-FI" sz="2200" u="sng" dirty="0" err="1"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fi-FI" sz="2200" dirty="0" err="1">
                <a:effectLst/>
                <a:latin typeface="Gotham Book" pitchFamily="50" charset="0"/>
                <a:ea typeface="Times New Roman" panose="02020603050405020304" pitchFamily="18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@kiinteistolakimies.fi</a:t>
            </a:r>
            <a:endParaRPr lang="fi-FI" sz="2200" dirty="0">
              <a:effectLst/>
              <a:latin typeface="Gotham Book" pitchFamily="50" charset="0"/>
              <a:ea typeface="Times New Roman" panose="02020603050405020304" pitchFamily="18" charset="0"/>
              <a:cs typeface="Gotham Book" pitchFamily="50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rgbClr val="000000"/>
                </a:solidFill>
                <a:latin typeface="Gotham Bold" pitchFamily="50" charset="0"/>
                <a:ea typeface="Times New Roman" panose="02020603050405020304" pitchFamily="18" charset="0"/>
                <a:cs typeface="Gotham Bold" pitchFamily="50" charset="0"/>
              </a:rPr>
              <a:t>Sovitaan tapaaminen ja keskustellaan, miten voimme auttaa taloyhtiötänne juridisissa kysymyksissä!</a:t>
            </a:r>
            <a:endParaRPr lang="fi-FI" sz="2400" b="1" dirty="0">
              <a:latin typeface="Gotham Bold" pitchFamily="50" charset="0"/>
              <a:ea typeface="Aptos" panose="020B0004020202020204" pitchFamily="34" charset="0"/>
              <a:cs typeface="Gotham Bold" pitchFamily="50" charset="0"/>
            </a:endParaRPr>
          </a:p>
          <a:p>
            <a:pPr>
              <a:lnSpc>
                <a:spcPct val="150000"/>
              </a:lnSpc>
            </a:pPr>
            <a:endParaRPr lang="fi-FI" sz="2200" dirty="0">
              <a:effectLst/>
              <a:latin typeface="Gotham Book" pitchFamily="50" charset="0"/>
              <a:ea typeface="Times New Roman" panose="02020603050405020304" pitchFamily="18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230</Words>
  <Application>Microsoft Macintosh PowerPoint</Application>
  <PresentationFormat>Laajakuva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Gotham Bold</vt:lpstr>
      <vt:lpstr>Gotham Book</vt:lpstr>
      <vt:lpstr>Symbol</vt:lpstr>
      <vt:lpstr>Office-teema</vt:lpstr>
      <vt:lpstr>PowerPoint-esitys</vt:lpstr>
      <vt:lpstr>ASIANTUNTEVAA LAKIPALVELUA TALOYHTIÖIDEN TARPEISIIN </vt:lpstr>
      <vt:lpstr>PALVELUMME TALOYHTIÖILLE </vt:lpstr>
      <vt:lpstr>Uudistunut  hinnoittelumme tuo joustavuutta  taloyhtiöiden tarpeisiin</vt:lpstr>
      <vt:lpstr>KUUKAUSIMALLIN EDUT </vt:lpstr>
      <vt:lpstr>MIKSI VALITA  KIINTEISTÖLAKIMIES?</vt:lpstr>
      <vt:lpstr>OTA YHTEYTTÄ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Tero Hakkarainen;Henri Alinen</dc:creator>
  <cp:lastModifiedBy>Henri Alinen</cp:lastModifiedBy>
  <cp:revision>21</cp:revision>
  <dcterms:created xsi:type="dcterms:W3CDTF">2025-04-28T13:32:12Z</dcterms:created>
  <dcterms:modified xsi:type="dcterms:W3CDTF">2025-05-26T11:06:19Z</dcterms:modified>
</cp:coreProperties>
</file>